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6" r:id="rId6"/>
    <p:sldId id="267" r:id="rId7"/>
    <p:sldId id="270" r:id="rId8"/>
    <p:sldId id="284" r:id="rId9"/>
    <p:sldId id="272" r:id="rId10"/>
    <p:sldId id="276" r:id="rId11"/>
    <p:sldId id="275" r:id="rId12"/>
    <p:sldId id="277" r:id="rId13"/>
    <p:sldId id="274" r:id="rId14"/>
    <p:sldId id="273" r:id="rId15"/>
    <p:sldId id="271" r:id="rId16"/>
    <p:sldId id="269" r:id="rId17"/>
    <p:sldId id="268" r:id="rId18"/>
    <p:sldId id="281" r:id="rId19"/>
    <p:sldId id="282" r:id="rId20"/>
    <p:sldId id="280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2" y="-10825"/>
            <a:ext cx="12192003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68800" y="1213333"/>
            <a:ext cx="7102475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299200" y="3849667"/>
            <a:ext cx="5172075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749675" y="6322008"/>
            <a:ext cx="77216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10/15/2019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749675" y="5960056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395"/>
            <a:ext cx="6502400" cy="7993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173196"/>
            <a:ext cx="329184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6807200" y="3143"/>
            <a:ext cx="53848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5655"/>
            <a:ext cx="1030224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1600" y="173195"/>
            <a:ext cx="3140075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760" y="173195"/>
            <a:ext cx="67056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295400"/>
            <a:ext cx="12192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1295400"/>
            <a:ext cx="32512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333" y="1295400"/>
            <a:ext cx="7034784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3200" y="173195"/>
            <a:ext cx="3098928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128" y="173195"/>
            <a:ext cx="67056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6807200" y="3143"/>
            <a:ext cx="53848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22300" y="381198"/>
            <a:ext cx="6184899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566839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23200" y="174117"/>
            <a:ext cx="2949576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11840" y="173195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6256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1945" y="4545317"/>
            <a:ext cx="1664613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ip.oecd.org/sti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651125" y="3670114"/>
            <a:ext cx="9363075" cy="1234575"/>
          </a:xfrm>
        </p:spPr>
        <p:txBody>
          <a:bodyPr>
            <a:normAutofit/>
          </a:bodyPr>
          <a:lstStyle/>
          <a:p>
            <a:pPr algn="r"/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สำนักงานสภานโยบายการอุดมศึกษา วิทยาศาสตร์ วิจัยและนวัตกรรมแห่งชาติ </a:t>
            </a:r>
          </a:p>
          <a:p>
            <a:pPr algn="r"/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15</a:t>
            </a:r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 ตุลาคม 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2562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D8CDC5-5EF5-4E0D-8584-7B7B4A459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7360" y="228600"/>
            <a:ext cx="9017000" cy="2121087"/>
          </a:xfrm>
        </p:spPr>
        <p:txBody>
          <a:bodyPr/>
          <a:lstStyle/>
          <a:p>
            <a:r>
              <a:rPr lang="th-TH" sz="4000" dirty="0">
                <a:latin typeface="supermarket" panose="02000000000000000000" pitchFamily="2" charset="0"/>
                <a:cs typeface="supermarket" panose="02000000000000000000" pitchFamily="2" charset="0"/>
              </a:rPr>
              <a:t>การประชุมชี้แจงการจัดเตรียมข้อมูลสำหรับ </a:t>
            </a:r>
            <a:r>
              <a:rPr lang="en-US" sz="4000" dirty="0">
                <a:latin typeface="supermarket" panose="02000000000000000000" pitchFamily="2" charset="0"/>
                <a:cs typeface="supermarket" panose="02000000000000000000" pitchFamily="2" charset="0"/>
              </a:rPr>
              <a:t>EC-OECD Science, Technology and Innovation (STI) Policy Survey 2019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617DB5A-123E-490A-BF8C-B5EF6ADD5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965082"/>
            <a:ext cx="1820144" cy="81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51039-DA35-4D3F-913A-5BF78DCBDA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0" y="4965082"/>
            <a:ext cx="1930400" cy="670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C2F944-56B9-463A-A3C9-19E9F0308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88" r="-241"/>
          <a:stretch/>
        </p:blipFill>
        <p:spPr>
          <a:xfrm>
            <a:off x="501040" y="2030704"/>
            <a:ext cx="10401960" cy="3518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9C731-5821-4B53-B62B-1059EFD10341}"/>
              </a:ext>
            </a:extLst>
          </p:cNvPr>
          <p:cNvSpPr txBox="1"/>
          <p:nvPr/>
        </p:nvSpPr>
        <p:spPr>
          <a:xfrm>
            <a:off x="1092200" y="269063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5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BBF8E4B-11FF-4555-BAB1-CA15C912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10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18E9AB8B-47FE-4915-AE80-08FC7B2A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7C1ED9-1FFA-4C6B-87A8-D33BFBDAA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6364948"/>
            <a:ext cx="10302240" cy="571500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0ED98E-56F2-4EBD-94D6-FD1B20DC8313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10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E0C2F8-47A6-49B7-8479-A69F9FDE6D32}"/>
              </a:ext>
            </a:extLst>
          </p:cNvPr>
          <p:cNvGrpSpPr/>
          <p:nvPr/>
        </p:nvGrpSpPr>
        <p:grpSpPr>
          <a:xfrm>
            <a:off x="345659" y="1518940"/>
            <a:ext cx="11536242" cy="547872"/>
            <a:chOff x="345659" y="1518940"/>
            <a:chExt cx="11536242" cy="5478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62FCD73-FCBF-49B7-9B73-20F0CAE71C94}"/>
                </a:ext>
              </a:extLst>
            </p:cNvPr>
            <p:cNvGrpSpPr/>
            <p:nvPr/>
          </p:nvGrpSpPr>
          <p:grpSpPr>
            <a:xfrm>
              <a:off x="345659" y="1518940"/>
              <a:ext cx="11536242" cy="547872"/>
              <a:chOff x="345659" y="1518940"/>
              <a:chExt cx="11536242" cy="54787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80AF97-6E3E-4D3F-A49F-A38EFBCA9FF9}"/>
                  </a:ext>
                </a:extLst>
              </p:cNvPr>
              <p:cNvSpPr txBox="1"/>
              <p:nvPr/>
            </p:nvSpPr>
            <p:spPr>
              <a:xfrm>
                <a:off x="345659" y="1543592"/>
                <a:ext cx="2346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Policy Theme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CB218E-63AA-4388-BDB5-E79B92F1FDCE}"/>
                  </a:ext>
                </a:extLst>
              </p:cNvPr>
              <p:cNvSpPr txBox="1"/>
              <p:nvPr/>
            </p:nvSpPr>
            <p:spPr>
              <a:xfrm>
                <a:off x="5801360" y="1518940"/>
                <a:ext cx="6080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Question in EC-OECD STI Policy Survey 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6AA930-3698-44D6-AECC-ACFF43B494EA}"/>
                </a:ext>
              </a:extLst>
            </p:cNvPr>
            <p:cNvSpPr txBox="1"/>
            <p:nvPr/>
          </p:nvSpPr>
          <p:spPr>
            <a:xfrm>
              <a:off x="2846665" y="1534200"/>
              <a:ext cx="2569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Policy sub-theme</a:t>
              </a:r>
            </a:p>
          </p:txBody>
        </p:sp>
      </p:grpSp>
      <p:sp>
        <p:nvSpPr>
          <p:cNvPr id="20" name="Rectangle 1">
            <a:extLst>
              <a:ext uri="{FF2B5EF4-FFF2-40B4-BE49-F238E27FC236}">
                <a16:creationId xmlns:a16="http://schemas.microsoft.com/office/drawing/2014/main" id="{FEC33376-2F3B-4208-8B37-E07BAFFC0446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9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F5034A-4F95-4C64-974D-02713955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0" y="1778014"/>
            <a:ext cx="10283800" cy="4756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928A6-8F75-43D1-8F2C-6A873B69CB99}"/>
              </a:ext>
            </a:extLst>
          </p:cNvPr>
          <p:cNvSpPr txBox="1"/>
          <p:nvPr/>
        </p:nvSpPr>
        <p:spPr>
          <a:xfrm>
            <a:off x="1092200" y="269063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6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8E35F1A-8C6B-4C35-8860-94619143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10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CE31D213-7CD2-4E59-8383-E3B86A77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C34CF5-7F4D-4BF6-B1AC-D4A9FC35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" y="6508728"/>
            <a:ext cx="10302240" cy="571500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887FB30-C965-4417-ABCD-A3C1B69DFD9E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11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89A9B1-9D3D-4768-B190-90F1F044F2D4}"/>
              </a:ext>
            </a:extLst>
          </p:cNvPr>
          <p:cNvGrpSpPr/>
          <p:nvPr/>
        </p:nvGrpSpPr>
        <p:grpSpPr>
          <a:xfrm>
            <a:off x="147758" y="1183510"/>
            <a:ext cx="11536242" cy="547872"/>
            <a:chOff x="345659" y="1518940"/>
            <a:chExt cx="11536242" cy="5478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4BDF8D-5E40-4A06-BD82-5C92D54D7F97}"/>
                </a:ext>
              </a:extLst>
            </p:cNvPr>
            <p:cNvGrpSpPr/>
            <p:nvPr/>
          </p:nvGrpSpPr>
          <p:grpSpPr>
            <a:xfrm>
              <a:off x="345659" y="1518940"/>
              <a:ext cx="11536242" cy="547872"/>
              <a:chOff x="345659" y="1518940"/>
              <a:chExt cx="11536242" cy="54787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671A42-C814-4C0D-BD90-ACD089531766}"/>
                  </a:ext>
                </a:extLst>
              </p:cNvPr>
              <p:cNvSpPr txBox="1"/>
              <p:nvPr/>
            </p:nvSpPr>
            <p:spPr>
              <a:xfrm>
                <a:off x="345659" y="1543592"/>
                <a:ext cx="2346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Policy Theme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9A1061-E356-4541-92CA-330D25EF9D38}"/>
                  </a:ext>
                </a:extLst>
              </p:cNvPr>
              <p:cNvSpPr txBox="1"/>
              <p:nvPr/>
            </p:nvSpPr>
            <p:spPr>
              <a:xfrm>
                <a:off x="5801360" y="1518940"/>
                <a:ext cx="6080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Question in EC-OECD STI Policy Survey 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0ED8E4-12DE-4851-BAA0-C7084C0F6731}"/>
                </a:ext>
              </a:extLst>
            </p:cNvPr>
            <p:cNvSpPr txBox="1"/>
            <p:nvPr/>
          </p:nvSpPr>
          <p:spPr>
            <a:xfrm>
              <a:off x="2846665" y="1534200"/>
              <a:ext cx="2569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Policy sub-theme</a:t>
              </a:r>
            </a:p>
          </p:txBody>
        </p:sp>
      </p:grpSp>
      <p:sp>
        <p:nvSpPr>
          <p:cNvPr id="20" name="Rectangle 1">
            <a:extLst>
              <a:ext uri="{FF2B5EF4-FFF2-40B4-BE49-F238E27FC236}">
                <a16:creationId xmlns:a16="http://schemas.microsoft.com/office/drawing/2014/main" id="{C640D43F-C7E1-417D-880E-0A9CD179689D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9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D02F2A8-07B5-4A6D-94C2-8DDD67FA9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8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3F59BF26-A1D5-4117-943F-C0124D48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FD5B20-F3A6-455C-A2BE-E5EC11ADA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090889"/>
            <a:ext cx="6904827" cy="537858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FB1A9C-8311-4E82-BFC9-DB514E93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6543593"/>
            <a:ext cx="10302240" cy="571500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5BA94E-3FAE-4515-88E9-083B999CC6E7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12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61E3E97-F732-4E19-8829-6D6FCD5874D2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7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249DE82-2760-4262-B9D8-74C822ED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8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0A37A850-29AD-4010-9483-C480AE2FC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F55F50-CE21-4F61-96FA-3977292D2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15000"/>
            <a:ext cx="6609080" cy="571500"/>
          </a:xfrm>
        </p:spPr>
        <p:txBody>
          <a:bodyPr>
            <a:normAutofit fontScale="85000" lnSpcReduction="10000"/>
          </a:bodyPr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C07F89-E38E-4C10-AD01-6D4BB92B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1295400"/>
            <a:ext cx="7098362" cy="3444353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7FA57B-6E97-44E7-B273-C48FD3411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486" y="-137960"/>
            <a:ext cx="5168464" cy="690245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D0BEAE7-6F4B-4912-9AE2-2A8C89314732}"/>
              </a:ext>
            </a:extLst>
          </p:cNvPr>
          <p:cNvSpPr txBox="1">
            <a:spLocks/>
          </p:cNvSpPr>
          <p:nvPr/>
        </p:nvSpPr>
        <p:spPr>
          <a:xfrm>
            <a:off x="11629390" y="6394904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13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C6144D5-0D7E-4FA0-8082-A17F52F6993E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1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BF7497E-7E6B-4950-AF8B-61660AD0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7424AAE7-1697-4671-8EE2-D7A7A228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21DD0D-C9A7-4B4B-9F91-80059C04C986}"/>
              </a:ext>
            </a:extLst>
          </p:cNvPr>
          <p:cNvSpPr txBox="1">
            <a:spLocks/>
          </p:cNvSpPr>
          <p:nvPr/>
        </p:nvSpPr>
        <p:spPr>
          <a:xfrm>
            <a:off x="76200" y="6572250"/>
            <a:ext cx="6609080" cy="571500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B8F9C7-F0B5-45D3-BC48-AE036A889B09}"/>
              </a:ext>
            </a:extLst>
          </p:cNvPr>
          <p:cNvSpPr txBox="1">
            <a:spLocks/>
          </p:cNvSpPr>
          <p:nvPr/>
        </p:nvSpPr>
        <p:spPr>
          <a:xfrm>
            <a:off x="11629390" y="6394904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14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83575F-B4B3-4C45-81BC-8F233266E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1554242"/>
            <a:ext cx="5783268" cy="50964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A9E093-E3F5-4215-81DB-49E7937D3391}"/>
              </a:ext>
            </a:extLst>
          </p:cNvPr>
          <p:cNvSpPr txBox="1"/>
          <p:nvPr/>
        </p:nvSpPr>
        <p:spPr>
          <a:xfrm>
            <a:off x="-10160" y="1143000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2. Policy Instrument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042760-3A63-4B93-ADBA-9BAAAE33C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642" y="907803"/>
            <a:ext cx="4777268" cy="5876344"/>
          </a:xfrm>
          <a:prstGeom prst="rect">
            <a:avLst/>
          </a:prstGeom>
        </p:spPr>
      </p:pic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DE0E849C-325A-4759-9428-C5AEEEC6C6A0}"/>
              </a:ext>
            </a:extLst>
          </p:cNvPr>
          <p:cNvSpPr/>
          <p:nvPr/>
        </p:nvSpPr>
        <p:spPr>
          <a:xfrm>
            <a:off x="5874708" y="2286000"/>
            <a:ext cx="526092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502B915-770B-4EA1-A502-B91A8A59D41E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1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0E7330-D50D-46FC-A55A-214ADFA9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729" y="1143000"/>
            <a:ext cx="5526623" cy="576055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BF7497E-7E6B-4950-AF8B-61660AD0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7424AAE7-1697-4671-8EE2-D7A7A228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21DD0D-C9A7-4B4B-9F91-80059C04C986}"/>
              </a:ext>
            </a:extLst>
          </p:cNvPr>
          <p:cNvSpPr txBox="1">
            <a:spLocks/>
          </p:cNvSpPr>
          <p:nvPr/>
        </p:nvSpPr>
        <p:spPr>
          <a:xfrm>
            <a:off x="76200" y="6572250"/>
            <a:ext cx="6609080" cy="571500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B8F9C7-F0B5-45D3-BC48-AE036A889B09}"/>
              </a:ext>
            </a:extLst>
          </p:cNvPr>
          <p:cNvSpPr txBox="1">
            <a:spLocks/>
          </p:cNvSpPr>
          <p:nvPr/>
        </p:nvSpPr>
        <p:spPr>
          <a:xfrm>
            <a:off x="11765280" y="654578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15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83575F-B4B3-4C45-81BC-8F233266E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554242"/>
            <a:ext cx="5783268" cy="50964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A9E093-E3F5-4215-81DB-49E7937D3391}"/>
              </a:ext>
            </a:extLst>
          </p:cNvPr>
          <p:cNvSpPr txBox="1"/>
          <p:nvPr/>
        </p:nvSpPr>
        <p:spPr>
          <a:xfrm>
            <a:off x="-10160" y="1143000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2. Policy Instrument</a:t>
            </a:r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DE0E849C-325A-4759-9428-C5AEEEC6C6A0}"/>
              </a:ext>
            </a:extLst>
          </p:cNvPr>
          <p:cNvSpPr/>
          <p:nvPr/>
        </p:nvSpPr>
        <p:spPr>
          <a:xfrm>
            <a:off x="5889948" y="2514600"/>
            <a:ext cx="526092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5B40F77-7707-449F-9114-A947C5B0E5AC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3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83575F-B4B3-4C45-81BC-8F233266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554242"/>
            <a:ext cx="5783268" cy="509645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81D6AB-432D-4927-B585-C8176388C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58275"/>
            <a:ext cx="5334000" cy="608925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BF7497E-7E6B-4950-AF8B-61660AD00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7424AAE7-1697-4671-8EE2-D7A7A228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21DD0D-C9A7-4B4B-9F91-80059C04C986}"/>
              </a:ext>
            </a:extLst>
          </p:cNvPr>
          <p:cNvSpPr txBox="1">
            <a:spLocks/>
          </p:cNvSpPr>
          <p:nvPr/>
        </p:nvSpPr>
        <p:spPr>
          <a:xfrm>
            <a:off x="76200" y="6572250"/>
            <a:ext cx="6609080" cy="571500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B8F9C7-F0B5-45D3-BC48-AE036A889B09}"/>
              </a:ext>
            </a:extLst>
          </p:cNvPr>
          <p:cNvSpPr txBox="1">
            <a:spLocks/>
          </p:cNvSpPr>
          <p:nvPr/>
        </p:nvSpPr>
        <p:spPr>
          <a:xfrm>
            <a:off x="11765280" y="654578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16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9E093-E3F5-4215-81DB-49E7937D3391}"/>
              </a:ext>
            </a:extLst>
          </p:cNvPr>
          <p:cNvSpPr txBox="1"/>
          <p:nvPr/>
        </p:nvSpPr>
        <p:spPr>
          <a:xfrm>
            <a:off x="-10160" y="1143000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2. Policy Instrument</a:t>
            </a:r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DE0E849C-325A-4759-9428-C5AEEEC6C6A0}"/>
              </a:ext>
            </a:extLst>
          </p:cNvPr>
          <p:cNvSpPr/>
          <p:nvPr/>
        </p:nvSpPr>
        <p:spPr>
          <a:xfrm>
            <a:off x="6045202" y="2743200"/>
            <a:ext cx="526092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2E8C5D9-3EE6-4051-952D-4F1B7B0CE8BA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0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657555D-F447-4F50-AB86-924C1FEBAE13}"/>
              </a:ext>
            </a:extLst>
          </p:cNvPr>
          <p:cNvSpPr txBox="1">
            <a:spLocks/>
          </p:cNvSpPr>
          <p:nvPr/>
        </p:nvSpPr>
        <p:spPr>
          <a:xfrm>
            <a:off x="152400" y="30480"/>
            <a:ext cx="78486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ตัวอย่างเว็บไซต์การกรอกข้อมูล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FF979-3E30-4A53-8E40-C61D97B1E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82" b="5556"/>
          <a:stretch/>
        </p:blipFill>
        <p:spPr>
          <a:xfrm>
            <a:off x="0" y="1027906"/>
            <a:ext cx="12181840" cy="5715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764770A-A8B5-4C65-99E3-DB109801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9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9D503713-4F0B-4DE0-A62E-DFC13AC3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5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2104-F76B-48DE-978F-8EBC1FA0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794"/>
            <a:ext cx="10302240" cy="10668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th-TH" sz="6000" dirty="0">
                <a:latin typeface="supermarket" panose="02000000000000000000" pitchFamily="2" charset="0"/>
                <a:cs typeface="supermarket" panose="02000000000000000000" pitchFamily="2" charset="0"/>
              </a:rPr>
              <a:t>สามารถดาวน์โหลดเอกสารได้ที่</a:t>
            </a:r>
          </a:p>
          <a:p>
            <a:pPr algn="ctr"/>
            <a:r>
              <a:rPr lang="en-US" sz="6000" dirty="0"/>
              <a:t>http://www.nxpo.or.th/</a:t>
            </a:r>
            <a:endParaRPr lang="en-US" sz="6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964C82-1441-4C7B-A5A9-00B124C0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4733172"/>
            <a:ext cx="4678680" cy="20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C51DF1D-2D9E-430F-A225-00CA7B7D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31326"/>
            <a:ext cx="4205303" cy="18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black, drawing, white&#10;&#10;Description automatically generated">
            <a:extLst>
              <a:ext uri="{FF2B5EF4-FFF2-40B4-BE49-F238E27FC236}">
                <a16:creationId xmlns:a16="http://schemas.microsoft.com/office/drawing/2014/main" id="{5FB6B0C1-05A7-4B2B-B691-D89146C3D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75" y="2314575"/>
            <a:ext cx="22288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5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6C89A0-FA62-41E5-8D81-E92590F5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2286000" cy="799306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ความเป็นมา</a:t>
            </a:r>
            <a:endParaRPr lang="en-US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E473C7D-44EE-40FB-9BA6-E8C1BA17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2050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48F4DFC2-10A3-45E3-9504-7864FFB5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8E934D-8CBB-4648-86B2-26CB67AFFB08}"/>
              </a:ext>
            </a:extLst>
          </p:cNvPr>
          <p:cNvSpPr/>
          <p:nvPr/>
        </p:nvSpPr>
        <p:spPr>
          <a:xfrm>
            <a:off x="289618" y="1833344"/>
            <a:ext cx="1165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สอวช. (เดิมคือ สวทน.) ได้รับความเห็นชอบจาก ครม. เมื่อวันที่ 15 กันยายน 2559 อนุมัติให้เป็น 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ฝ่ายเลขานุการ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ในการดำเนินการให้ประเทศไทยเข้าร่วม </a:t>
            </a:r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Committee for Scientific and Technological Policy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(</a:t>
            </a:r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CSTP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)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 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ภายใต้ </a:t>
            </a:r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Organisation for Economic Co-operation and Development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(</a:t>
            </a:r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OECD)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และประเทศไทยได้รับสถานะ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Participant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ของ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ea typeface="Tahoma" panose="020B0604030504040204" pitchFamily="34" charset="0"/>
                <a:cs typeface="supermarket" panose="02000000000000000000" pitchFamily="2" charset="0"/>
              </a:rPr>
              <a:t>CSTP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supermarket" panose="02000000000000000000" pitchFamily="2" charset="0"/>
              <a:ea typeface="Tahoma" panose="020B0604030504040204" pitchFamily="34" charset="0"/>
              <a:cs typeface="supermarket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640D0D5-64E3-4A4E-9A37-1457C1ACEF6B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2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6C89A0-FA62-41E5-8D81-E92590F5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8600"/>
            <a:ext cx="5638800" cy="799306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วัตถุประสงค์ของโครงการ</a:t>
            </a:r>
            <a:endParaRPr lang="en-US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E473C7D-44EE-40FB-9BA6-E8C1BA17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2050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48F4DFC2-10A3-45E3-9504-7864FFB5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11A9C3-387A-411C-8BC9-073532DBF483}"/>
              </a:ext>
            </a:extLst>
          </p:cNvPr>
          <p:cNvSpPr/>
          <p:nvPr/>
        </p:nvSpPr>
        <p:spPr>
          <a:xfrm>
            <a:off x="533400" y="1676400"/>
            <a:ext cx="1173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เพื่อรายงานข้อมูล วทน. ของประเทศให้ปรากฏใน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EC-OECD STI Policy Compass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ซึ่งเป็นฐานข้อมูลที่ได้รับการยอมรับในระดับนานาชาติ (์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  <a:hlinkClick r:id="rId4"/>
              </a:rPr>
              <a:t>https://stip.oecd.org/stip/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เพื่อรวบรวมและเชื่อมโยงข้อมูล วทน. สำหรับการวิเคราะห์นโยบายการอุดม วิทยาศาสตร์ วิจัยและนวัตกรรม ภายในประเทศตามภารกิจใหม่ของ สอวช.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C44483-0663-4072-81BD-D6F9CAEA2090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3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E473C7D-44EE-40FB-9BA6-E8C1BA17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2050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48F4DFC2-10A3-45E3-9504-7864FFB5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5187E1D-03DB-4BC7-94FD-ECD81C1D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567" y="81427"/>
            <a:ext cx="9177020" cy="649667"/>
          </a:xfrm>
        </p:spPr>
        <p:txBody>
          <a:bodyPr/>
          <a:lstStyle/>
          <a:p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82B8F8-80B9-4652-B375-FFA0EC3B79CB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4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0C8F866-32C7-49D4-BB0E-94468DD4C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47" y="729176"/>
            <a:ext cx="10372506" cy="61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50B0B4D-2FE9-484C-9945-8891569CFBD1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DCC322F-A8CF-4BB4-859B-B60A629F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15CAA04C-826A-4BF8-B6FF-AB6C4B16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0A086D-94EC-4D93-9AC0-4DCD2D16EDA4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5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7DD23D-96BB-4DFE-86E8-AAAF136F1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88" y="686074"/>
            <a:ext cx="10389112" cy="61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8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9EDEC3-1C44-417D-8325-F0EA434F2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1" r="998" b="46359"/>
          <a:stretch/>
        </p:blipFill>
        <p:spPr>
          <a:xfrm>
            <a:off x="543560" y="2077720"/>
            <a:ext cx="10515600" cy="3988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FE056-7956-45F9-A76D-4F5E702ADAE7}"/>
              </a:ext>
            </a:extLst>
          </p:cNvPr>
          <p:cNvSpPr txBox="1"/>
          <p:nvPr/>
        </p:nvSpPr>
        <p:spPr>
          <a:xfrm>
            <a:off x="1219200" y="341418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1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1379ABC-136B-4BA1-882F-3757DE3CF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12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9C36C927-46C1-429D-842B-CA64B1CD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5309DA-3AAD-4C8B-892A-3C83FCAE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6364948"/>
            <a:ext cx="10302240" cy="571500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5B1EEC0-322E-427F-8E9F-F7A5E2F0D035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6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1B84E-45DF-4F96-85B2-883D7495899E}"/>
              </a:ext>
            </a:extLst>
          </p:cNvPr>
          <p:cNvSpPr txBox="1"/>
          <p:nvPr/>
        </p:nvSpPr>
        <p:spPr>
          <a:xfrm>
            <a:off x="-31303" y="1092220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1. Policy Initiative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EDEE10-E520-4886-942B-6303A31650A8}"/>
              </a:ext>
            </a:extLst>
          </p:cNvPr>
          <p:cNvGrpSpPr/>
          <p:nvPr/>
        </p:nvGrpSpPr>
        <p:grpSpPr>
          <a:xfrm>
            <a:off x="345659" y="1518940"/>
            <a:ext cx="11536242" cy="547872"/>
            <a:chOff x="345659" y="1518940"/>
            <a:chExt cx="11536242" cy="5478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F12BE4-D440-4039-9E7E-B44CB7F95019}"/>
                </a:ext>
              </a:extLst>
            </p:cNvPr>
            <p:cNvGrpSpPr/>
            <p:nvPr/>
          </p:nvGrpSpPr>
          <p:grpSpPr>
            <a:xfrm>
              <a:off x="345659" y="1518940"/>
              <a:ext cx="11536242" cy="547872"/>
              <a:chOff x="345659" y="1518940"/>
              <a:chExt cx="11536242" cy="54787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635B4B-646A-4A5B-9B4A-2783DECD5099}"/>
                  </a:ext>
                </a:extLst>
              </p:cNvPr>
              <p:cNvSpPr txBox="1"/>
              <p:nvPr/>
            </p:nvSpPr>
            <p:spPr>
              <a:xfrm>
                <a:off x="345659" y="1543592"/>
                <a:ext cx="2346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Policy Theme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6D0133-7B5A-45C2-B354-3ECC230B34BB}"/>
                  </a:ext>
                </a:extLst>
              </p:cNvPr>
              <p:cNvSpPr txBox="1"/>
              <p:nvPr/>
            </p:nvSpPr>
            <p:spPr>
              <a:xfrm>
                <a:off x="5801360" y="1518940"/>
                <a:ext cx="6080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Question in EC-OECD STI Policy Survey 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9CBBDB-61EE-4AD0-A56F-0329CDB8D0DC}"/>
                </a:ext>
              </a:extLst>
            </p:cNvPr>
            <p:cNvSpPr txBox="1"/>
            <p:nvPr/>
          </p:nvSpPr>
          <p:spPr>
            <a:xfrm>
              <a:off x="2846665" y="1534200"/>
              <a:ext cx="2569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Policy sub-theme</a:t>
              </a:r>
            </a:p>
          </p:txBody>
        </p:sp>
      </p:grpSp>
      <p:sp>
        <p:nvSpPr>
          <p:cNvPr id="18" name="Rectangle 1">
            <a:extLst>
              <a:ext uri="{FF2B5EF4-FFF2-40B4-BE49-F238E27FC236}">
                <a16:creationId xmlns:a16="http://schemas.microsoft.com/office/drawing/2014/main" id="{8F5C5873-32F1-4D7C-8551-D115C8D037EE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26A30E-2B36-4B38-A4ED-471A7A5F9184}"/>
              </a:ext>
            </a:extLst>
          </p:cNvPr>
          <p:cNvGrpSpPr/>
          <p:nvPr/>
        </p:nvGrpSpPr>
        <p:grpSpPr>
          <a:xfrm>
            <a:off x="1531755" y="1514738"/>
            <a:ext cx="7640185" cy="5073664"/>
            <a:chOff x="1257300" y="1420356"/>
            <a:chExt cx="7640185" cy="5073664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C9EDEC3-1C44-417D-8325-F0EA434F2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561" r="994"/>
            <a:stretch/>
          </p:blipFill>
          <p:spPr>
            <a:xfrm>
              <a:off x="1257300" y="1420356"/>
              <a:ext cx="7530205" cy="2739784"/>
            </a:xfrm>
            <a:prstGeom prst="rect">
              <a:avLst/>
            </a:prstGeom>
          </p:spPr>
        </p:pic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E0BFF00-85C2-4E50-A2F4-E6C9B029F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6200" y="4160140"/>
              <a:ext cx="7551285" cy="233388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5EEFA7-DFE7-4373-BECC-3022C1FF1139}"/>
              </a:ext>
            </a:extLst>
          </p:cNvPr>
          <p:cNvSpPr txBox="1"/>
          <p:nvPr/>
        </p:nvSpPr>
        <p:spPr>
          <a:xfrm>
            <a:off x="2052320" y="230473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2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2030FCF-B0E5-4D51-8748-CD12114C9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11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C9885945-2FAE-4660-92ED-4841138E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DAD87D-FDFE-41CC-BD57-A0B7F5D99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72250"/>
            <a:ext cx="10302240" cy="571500"/>
          </a:xfrm>
        </p:spPr>
        <p:txBody>
          <a:bodyPr>
            <a:normAutofit/>
          </a:bodyPr>
          <a:lstStyle/>
          <a:p>
            <a:r>
              <a:rPr lang="th-TH" sz="1600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sz="1600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sz="16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1600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EE268EB-1F10-4F5F-8445-2B549999A9F2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7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317482-786A-4C28-A84D-BAE937E6D8EB}"/>
              </a:ext>
            </a:extLst>
          </p:cNvPr>
          <p:cNvGrpSpPr/>
          <p:nvPr/>
        </p:nvGrpSpPr>
        <p:grpSpPr>
          <a:xfrm>
            <a:off x="878840" y="991008"/>
            <a:ext cx="10722823" cy="538820"/>
            <a:chOff x="896620" y="1505822"/>
            <a:chExt cx="10722823" cy="5388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0311D8-74EF-4ABF-B77D-40C36AB4C60F}"/>
                </a:ext>
              </a:extLst>
            </p:cNvPr>
            <p:cNvGrpSpPr/>
            <p:nvPr/>
          </p:nvGrpSpPr>
          <p:grpSpPr>
            <a:xfrm>
              <a:off x="896620" y="1505822"/>
              <a:ext cx="10722823" cy="536508"/>
              <a:chOff x="896620" y="1505822"/>
              <a:chExt cx="10722823" cy="53650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84E008-57B3-4A8A-8894-DD16D97A31CC}"/>
                  </a:ext>
                </a:extLst>
              </p:cNvPr>
              <p:cNvSpPr txBox="1"/>
              <p:nvPr/>
            </p:nvSpPr>
            <p:spPr>
              <a:xfrm>
                <a:off x="896620" y="1505822"/>
                <a:ext cx="2346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Policy Theme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F338F3-EE49-4B18-8F0F-688B9DE6850D}"/>
                  </a:ext>
                </a:extLst>
              </p:cNvPr>
              <p:cNvSpPr txBox="1"/>
              <p:nvPr/>
            </p:nvSpPr>
            <p:spPr>
              <a:xfrm>
                <a:off x="5538902" y="1519110"/>
                <a:ext cx="6080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Question in EC-OECD STI Policy Survey 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22CFD6-5A6D-42B1-905A-82A4ADB5D93E}"/>
                </a:ext>
              </a:extLst>
            </p:cNvPr>
            <p:cNvSpPr txBox="1"/>
            <p:nvPr/>
          </p:nvSpPr>
          <p:spPr>
            <a:xfrm>
              <a:off x="2969683" y="1521422"/>
              <a:ext cx="2569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Policy sub-theme</a:t>
              </a:r>
            </a:p>
          </p:txBody>
        </p:sp>
      </p:grpSp>
      <p:sp>
        <p:nvSpPr>
          <p:cNvPr id="26" name="Rectangle 1">
            <a:extLst>
              <a:ext uri="{FF2B5EF4-FFF2-40B4-BE49-F238E27FC236}">
                <a16:creationId xmlns:a16="http://schemas.microsoft.com/office/drawing/2014/main" id="{C5B41AA3-6059-422B-822A-40E666301426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6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92989F-59D9-432E-8AD0-3290160E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459694"/>
            <a:ext cx="9519920" cy="5083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9C4DD-DA23-4267-B3F9-29A36DBD2C54}"/>
              </a:ext>
            </a:extLst>
          </p:cNvPr>
          <p:cNvSpPr txBox="1"/>
          <p:nvPr/>
        </p:nvSpPr>
        <p:spPr>
          <a:xfrm>
            <a:off x="1676400" y="2886052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3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DE1DBED-46B3-46ED-961F-42E835C1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10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8923F0A4-767B-4F4A-9FBF-99B2F7285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896334-EEE4-4DE9-BF4A-747ED435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" y="6543352"/>
            <a:ext cx="10302240" cy="571500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8672B56-4252-43B6-8DCF-166E83FBD6D6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8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BF7013-26BF-43A8-9F75-5C4FA1FD98FF}"/>
              </a:ext>
            </a:extLst>
          </p:cNvPr>
          <p:cNvGrpSpPr/>
          <p:nvPr/>
        </p:nvGrpSpPr>
        <p:grpSpPr>
          <a:xfrm>
            <a:off x="327879" y="1033742"/>
            <a:ext cx="11536242" cy="547872"/>
            <a:chOff x="345659" y="1518940"/>
            <a:chExt cx="11536242" cy="5478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E3D262-0A32-4C63-B7F6-A48ADF9F5DD8}"/>
                </a:ext>
              </a:extLst>
            </p:cNvPr>
            <p:cNvGrpSpPr/>
            <p:nvPr/>
          </p:nvGrpSpPr>
          <p:grpSpPr>
            <a:xfrm>
              <a:off x="345659" y="1518940"/>
              <a:ext cx="11536242" cy="547872"/>
              <a:chOff x="345659" y="1518940"/>
              <a:chExt cx="11536242" cy="54787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93F79A-BBAD-4485-9CAB-1AF602D49546}"/>
                  </a:ext>
                </a:extLst>
              </p:cNvPr>
              <p:cNvSpPr txBox="1"/>
              <p:nvPr/>
            </p:nvSpPr>
            <p:spPr>
              <a:xfrm>
                <a:off x="345659" y="1543592"/>
                <a:ext cx="2346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Policy Theme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C6B458-AEF9-4911-A3B7-DE473A052E23}"/>
                  </a:ext>
                </a:extLst>
              </p:cNvPr>
              <p:cNvSpPr txBox="1"/>
              <p:nvPr/>
            </p:nvSpPr>
            <p:spPr>
              <a:xfrm>
                <a:off x="5801360" y="1518940"/>
                <a:ext cx="6080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Question in EC-OECD STI Policy Survey 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4D2720-E4A1-4AF9-8229-498A468B7B83}"/>
                </a:ext>
              </a:extLst>
            </p:cNvPr>
            <p:cNvSpPr txBox="1"/>
            <p:nvPr/>
          </p:nvSpPr>
          <p:spPr>
            <a:xfrm>
              <a:off x="2846665" y="1534200"/>
              <a:ext cx="2569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Policy sub-theme</a:t>
              </a:r>
            </a:p>
          </p:txBody>
        </p:sp>
      </p:grpSp>
      <p:sp>
        <p:nvSpPr>
          <p:cNvPr id="21" name="Rectangle 1">
            <a:extLst>
              <a:ext uri="{FF2B5EF4-FFF2-40B4-BE49-F238E27FC236}">
                <a16:creationId xmlns:a16="http://schemas.microsoft.com/office/drawing/2014/main" id="{2CF5BBC2-82D4-4FFA-94F2-6F00FC4E55DB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4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C2F944-56B9-463A-A3C9-19E9F0308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661" b="50012"/>
          <a:stretch/>
        </p:blipFill>
        <p:spPr>
          <a:xfrm>
            <a:off x="480860" y="1875878"/>
            <a:ext cx="10417341" cy="3553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9C731-5821-4B53-B62B-1059EFD10341}"/>
              </a:ext>
            </a:extLst>
          </p:cNvPr>
          <p:cNvSpPr txBox="1"/>
          <p:nvPr/>
        </p:nvSpPr>
        <p:spPr>
          <a:xfrm>
            <a:off x="1117600" y="2593708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4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BBF8E4B-11FF-4555-BAB1-CA15C912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83344"/>
            <a:ext cx="1524000" cy="678656"/>
          </a:xfrm>
          <a:prstGeom prst="rect">
            <a:avLst/>
          </a:prstGeom>
        </p:spPr>
      </p:pic>
      <p:pic>
        <p:nvPicPr>
          <p:cNvPr id="10" name="Picture 2" descr="ผลการค้นหารูปภาพสำหรับ oecd logo png">
            <a:extLst>
              <a:ext uri="{FF2B5EF4-FFF2-40B4-BE49-F238E27FC236}">
                <a16:creationId xmlns:a16="http://schemas.microsoft.com/office/drawing/2014/main" id="{18E9AB8B-47FE-4915-AE80-08FC7B2A6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20" y="-15827"/>
            <a:ext cx="1524000" cy="8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7DCFF8-2231-4AE8-AF3A-5805AE56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6364948"/>
            <a:ext cx="10302240" cy="571500"/>
          </a:xfrm>
        </p:spPr>
        <p:txBody>
          <a:bodyPr/>
          <a:lstStyle/>
          <a:p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ที่มา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:</a:t>
            </a:r>
            <a:r>
              <a:rPr lang="th-TH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dirty="0">
                <a:latin typeface="supermarket" panose="02000000000000000000" pitchFamily="2" charset="0"/>
                <a:cs typeface="supermarket" panose="02000000000000000000" pitchFamily="2" charset="0"/>
              </a:rPr>
              <a:t>https://stip.oecd.org/assets/downloads/STIPCompassTaxonomiesV2017.pdf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55C9FA-A968-4CA5-B6F7-9010A2CAB30E}"/>
              </a:ext>
            </a:extLst>
          </p:cNvPr>
          <p:cNvSpPr txBox="1">
            <a:spLocks/>
          </p:cNvSpPr>
          <p:nvPr/>
        </p:nvSpPr>
        <p:spPr>
          <a:xfrm>
            <a:off x="11353800" y="6477000"/>
            <a:ext cx="670560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A1243F-3000-4347-94A4-FBDEAD3122CB}" type="slidenum">
              <a:rPr lang="en-US" sz="1600" smtClean="0">
                <a:solidFill>
                  <a:schemeClr val="tx2">
                    <a:lumMod val="25000"/>
                  </a:schemeClr>
                </a:solidFill>
              </a:rPr>
              <a:pPr/>
              <a:t>9</a:t>
            </a:fld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A8D21B-B80B-492F-AEDE-7989C5202182}"/>
              </a:ext>
            </a:extLst>
          </p:cNvPr>
          <p:cNvGrpSpPr/>
          <p:nvPr/>
        </p:nvGrpSpPr>
        <p:grpSpPr>
          <a:xfrm>
            <a:off x="228600" y="1238907"/>
            <a:ext cx="11536242" cy="547872"/>
            <a:chOff x="345659" y="1518940"/>
            <a:chExt cx="11536242" cy="5478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41F3E2-B4E9-48AE-9DDB-5653B1294698}"/>
                </a:ext>
              </a:extLst>
            </p:cNvPr>
            <p:cNvGrpSpPr/>
            <p:nvPr/>
          </p:nvGrpSpPr>
          <p:grpSpPr>
            <a:xfrm>
              <a:off x="345659" y="1518940"/>
              <a:ext cx="11536242" cy="547872"/>
              <a:chOff x="345659" y="1518940"/>
              <a:chExt cx="11536242" cy="54787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41BAB8-DE89-40A4-AE97-9633ECBD2C28}"/>
                  </a:ext>
                </a:extLst>
              </p:cNvPr>
              <p:cNvSpPr txBox="1"/>
              <p:nvPr/>
            </p:nvSpPr>
            <p:spPr>
              <a:xfrm>
                <a:off x="345659" y="1543592"/>
                <a:ext cx="2346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Policy Theme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CA0B7F-0A9C-416F-8BD1-67628F112AC4}"/>
                  </a:ext>
                </a:extLst>
              </p:cNvPr>
              <p:cNvSpPr txBox="1"/>
              <p:nvPr/>
            </p:nvSpPr>
            <p:spPr>
              <a:xfrm>
                <a:off x="5801360" y="1518940"/>
                <a:ext cx="6080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Question in EC-OECD STI Policy Survey 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EBC2A9-23FB-46A4-A0AA-D93EC643D75A}"/>
                </a:ext>
              </a:extLst>
            </p:cNvPr>
            <p:cNvSpPr txBox="1"/>
            <p:nvPr/>
          </p:nvSpPr>
          <p:spPr>
            <a:xfrm>
              <a:off x="2846665" y="1534200"/>
              <a:ext cx="2569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Policy sub-theme</a:t>
              </a:r>
            </a:p>
          </p:txBody>
        </p:sp>
      </p:grpSp>
      <p:sp>
        <p:nvSpPr>
          <p:cNvPr id="19" name="Rectangle 1">
            <a:extLst>
              <a:ext uri="{FF2B5EF4-FFF2-40B4-BE49-F238E27FC236}">
                <a16:creationId xmlns:a16="http://schemas.microsoft.com/office/drawing/2014/main" id="{6D07C2EF-6DAD-4FCE-9DBF-536E710EC27A}"/>
              </a:ext>
            </a:extLst>
          </p:cNvPr>
          <p:cNvSpPr txBox="1">
            <a:spLocks/>
          </p:cNvSpPr>
          <p:nvPr/>
        </p:nvSpPr>
        <p:spPr>
          <a:xfrm>
            <a:off x="-152400" y="-3251"/>
            <a:ext cx="818642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โครงสร้าง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EC-OECD STI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Policy Survey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2019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(ต่อ)</a:t>
            </a:r>
            <a:endParaRPr lang="en-US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2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B47EFB-BDBB-4CE5-A848-1507BE3B7989}">
  <ds:schemaRefs>
    <ds:schemaRef ds:uri="http://purl.org/dc/elements/1.1/"/>
    <ds:schemaRef ds:uri="71af3243-3dd4-4a8d-8c0d-dd76da1f02a5"/>
    <ds:schemaRef ds:uri="16c05727-aa75-4e4a-9b5f-8a80a116589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0</TotalTime>
  <Words>563</Words>
  <Application>Microsoft Office PowerPoint</Application>
  <PresentationFormat>Widescreen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supermarket</vt:lpstr>
      <vt:lpstr>Wingdings 2</vt:lpstr>
      <vt:lpstr>Verve</vt:lpstr>
      <vt:lpstr>การประชุมชี้แจงการจัดเตรียมข้อมูลสำหรับ EC-OECD Science, Technology and Innovation (STI) Policy Survey 2019</vt:lpstr>
      <vt:lpstr>ความเป็นมา</vt:lpstr>
      <vt:lpstr>วัตถุประสงค์ของโครงการ</vt:lpstr>
      <vt:lpstr>โครงสร้าง EC-OECD STI Policy Survey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2019-10-14T07:46:15Z</dcterms:created>
  <dcterms:modified xsi:type="dcterms:W3CDTF">2019-10-15T00:59:41Z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